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4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7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9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3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4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7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0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3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6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6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gV_JPcuBct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m?peers=327774110&amp;sel=c170&amp;w=wall-148948189_66486%2F7eb7a16ae5d3c08daf" TargetMode="External"/><Relationship Id="rId2" Type="http://schemas.openxmlformats.org/officeDocument/2006/relationships/hyperlink" Target="https://www.youtube.com/watch?v=1qdPDfcjVd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Лампочка на желтом фоне с нарисованными световыми лучами и шнуром">
            <a:extLst>
              <a:ext uri="{FF2B5EF4-FFF2-40B4-BE49-F238E27FC236}">
                <a16:creationId xmlns:a16="http://schemas.microsoft.com/office/drawing/2014/main" id="{D456DD7A-D1E7-4641-9857-D51B89F86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02462-F9FF-44CD-AB9A-B851D8C0C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986" y="3547277"/>
            <a:ext cx="4452181" cy="1341624"/>
          </a:xfrm>
        </p:spPr>
        <p:txBody>
          <a:bodyPr anchor="b">
            <a:normAutofit/>
          </a:bodyPr>
          <a:lstStyle/>
          <a:p>
            <a:r>
              <a:rPr lang="ru-RU" sz="1600" dirty="0"/>
              <a:t>Организация летней проектной смены по направлению «Урбанистика» как способ вовлечения населения в развитие городской среды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877F20-2A05-4946-A216-68A3253BC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5110" y="4945656"/>
            <a:ext cx="3957144" cy="646785"/>
          </a:xfrm>
        </p:spPr>
        <p:txBody>
          <a:bodyPr>
            <a:normAutofit fontScale="70000" lnSpcReduction="20000"/>
          </a:bodyPr>
          <a:lstStyle/>
          <a:p>
            <a:endParaRPr lang="ru-RU" sz="2000"/>
          </a:p>
          <a:p>
            <a:r>
              <a:rPr lang="ru-RU"/>
              <a:t>БОУ СОШ №135 г. Снежинска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18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E6005-DBCA-4941-AB4E-9DE543BC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Участники практики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72640DA-20C7-43EA-AFBE-BB80142C1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87" y="1504950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арина Александрова">
            <a:extLst>
              <a:ext uri="{FF2B5EF4-FFF2-40B4-BE49-F238E27FC236}">
                <a16:creationId xmlns:a16="http://schemas.microsoft.com/office/drawing/2014/main" id="{DCC474E8-C328-4837-BB38-3DA7B7FF7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95" y="1503000"/>
            <a:ext cx="1926000" cy="192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3CF7293-1BBA-4A4C-9BAF-DDAFFB5AB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6" r="9117"/>
          <a:stretch/>
        </p:blipFill>
        <p:spPr bwMode="auto">
          <a:xfrm>
            <a:off x="6556753" y="1503000"/>
            <a:ext cx="1925007" cy="192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175DBB8-F8CE-4EE1-BEC3-D65F73955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2382" r="36327" b="24714"/>
          <a:stretch/>
        </p:blipFill>
        <p:spPr bwMode="auto">
          <a:xfrm>
            <a:off x="2121012" y="4290083"/>
            <a:ext cx="1924720" cy="192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91DB53E5-8FC5-45FF-9FE5-BF1CB5F8D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1"/>
          <a:stretch/>
        </p:blipFill>
        <p:spPr bwMode="auto">
          <a:xfrm>
            <a:off x="5044690" y="4290083"/>
            <a:ext cx="1923684" cy="192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76A8655E-853A-498E-B1E4-1FBE0387E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"/>
          <a:stretch/>
        </p:blipFill>
        <p:spPr bwMode="auto">
          <a:xfrm>
            <a:off x="7967332" y="4290083"/>
            <a:ext cx="1836388" cy="18472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269338F4-07EF-406D-97BE-0E681368F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"/>
          <a:stretch/>
        </p:blipFill>
        <p:spPr bwMode="auto">
          <a:xfrm>
            <a:off x="9255618" y="1581765"/>
            <a:ext cx="1836388" cy="18472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4FD4B-2319-48C4-97D1-D3F32EA8715D}"/>
              </a:ext>
            </a:extLst>
          </p:cNvPr>
          <p:cNvSpPr txBox="1"/>
          <p:nvPr/>
        </p:nvSpPr>
        <p:spPr>
          <a:xfrm>
            <a:off x="761505" y="3519598"/>
            <a:ext cx="27190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Урвачев Михаил Петрович, </a:t>
            </a:r>
          </a:p>
          <a:p>
            <a:pPr algn="ctr"/>
            <a:r>
              <a:rPr lang="ru-RU" sz="900" dirty="0"/>
              <a:t>заместитель директора МБОУ СОШ №135, </a:t>
            </a:r>
          </a:p>
          <a:p>
            <a:pPr algn="ctr"/>
            <a:r>
              <a:rPr lang="ru-RU" sz="900" dirty="0"/>
              <a:t>руководитель практики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B117D7-FA74-406C-980B-716728427CE2}"/>
              </a:ext>
            </a:extLst>
          </p:cNvPr>
          <p:cNvSpPr txBox="1"/>
          <p:nvPr/>
        </p:nvSpPr>
        <p:spPr>
          <a:xfrm>
            <a:off x="3610274" y="3519597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Александрова Марина Вячеславовна,</a:t>
            </a:r>
          </a:p>
          <a:p>
            <a:pPr algn="ctr"/>
            <a:r>
              <a:rPr lang="ru-RU" sz="900" dirty="0"/>
              <a:t>Начальник управления образования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2245F-BDE0-4B05-A500-BD2EEB36A3F8}"/>
              </a:ext>
            </a:extLst>
          </p:cNvPr>
          <p:cNvSpPr txBox="1"/>
          <p:nvPr/>
        </p:nvSpPr>
        <p:spPr>
          <a:xfrm>
            <a:off x="6750458" y="3511877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Сапрыкин Игорь Ильич,</a:t>
            </a:r>
          </a:p>
          <a:p>
            <a:pPr algn="ctr"/>
            <a:r>
              <a:rPr lang="ru-RU" sz="900" dirty="0"/>
              <a:t>Глава г. Снежинска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A46747-21D7-4568-A3C4-94CE34F513DA}"/>
              </a:ext>
            </a:extLst>
          </p:cNvPr>
          <p:cNvSpPr txBox="1"/>
          <p:nvPr/>
        </p:nvSpPr>
        <p:spPr>
          <a:xfrm>
            <a:off x="8993859" y="3429000"/>
            <a:ext cx="23599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Земляная Светлана Геннадиевна, </a:t>
            </a:r>
          </a:p>
          <a:p>
            <a:pPr algn="ctr"/>
            <a:r>
              <a:rPr lang="ru-RU" sz="900" dirty="0"/>
              <a:t>заместитель начальника управления </a:t>
            </a:r>
          </a:p>
          <a:p>
            <a:pPr algn="ctr"/>
            <a:r>
              <a:rPr lang="ru-RU" sz="900" dirty="0"/>
              <a:t>Градостроительства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2EF2A5-8B11-460E-B03D-C66192466AF7}"/>
              </a:ext>
            </a:extLst>
          </p:cNvPr>
          <p:cNvSpPr txBox="1"/>
          <p:nvPr/>
        </p:nvSpPr>
        <p:spPr>
          <a:xfrm>
            <a:off x="1801279" y="6224821"/>
            <a:ext cx="25635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Урвачев Никита Петрович, </a:t>
            </a:r>
          </a:p>
          <a:p>
            <a:pPr algn="ctr"/>
            <a:r>
              <a:rPr lang="ru-RU" sz="900" dirty="0"/>
              <a:t>Педагог-организатор МБОУ СОШ №135, </a:t>
            </a:r>
          </a:p>
          <a:p>
            <a:pPr algn="ctr"/>
            <a:r>
              <a:rPr lang="ru-RU" sz="900" dirty="0"/>
              <a:t>Куратор смены 2021 год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4EC436-45DB-4CFA-9701-3DF66F95C122}"/>
              </a:ext>
            </a:extLst>
          </p:cNvPr>
          <p:cNvSpPr txBox="1"/>
          <p:nvPr/>
        </p:nvSpPr>
        <p:spPr>
          <a:xfrm>
            <a:off x="4747765" y="6224821"/>
            <a:ext cx="25635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err="1"/>
              <a:t>Каретина</a:t>
            </a:r>
            <a:r>
              <a:rPr lang="ru-RU" sz="900" dirty="0"/>
              <a:t> Анна Евгеньевна</a:t>
            </a:r>
          </a:p>
          <a:p>
            <a:pPr algn="ctr"/>
            <a:r>
              <a:rPr lang="ru-RU" sz="900" dirty="0"/>
              <a:t>Педагог-организатор МБОУ СОШ №135, </a:t>
            </a:r>
          </a:p>
          <a:p>
            <a:pPr algn="ctr"/>
            <a:r>
              <a:rPr lang="ru-RU" sz="900" dirty="0"/>
              <a:t>Куратор смены 2021 год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FCA08C-0572-4BB9-B9F2-24712F8F0B8A}"/>
              </a:ext>
            </a:extLst>
          </p:cNvPr>
          <p:cNvSpPr txBox="1"/>
          <p:nvPr/>
        </p:nvSpPr>
        <p:spPr>
          <a:xfrm>
            <a:off x="7561286" y="6216083"/>
            <a:ext cx="26484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Шевченко Наталья </a:t>
            </a:r>
            <a:r>
              <a:rPr lang="ru-RU" sz="900" dirty="0" err="1"/>
              <a:t>Юлиевна</a:t>
            </a:r>
            <a:endParaRPr lang="ru-RU" sz="900" dirty="0"/>
          </a:p>
          <a:p>
            <a:pPr algn="ctr"/>
            <a:r>
              <a:rPr lang="ru-RU" sz="900" dirty="0"/>
              <a:t>Педагог-библиотекарь МБОУ СОШ №135, </a:t>
            </a:r>
          </a:p>
          <a:p>
            <a:pPr algn="ctr"/>
            <a:r>
              <a:rPr lang="ru-RU" sz="900" dirty="0"/>
              <a:t>Куратор смены 2020 год</a:t>
            </a:r>
          </a:p>
        </p:txBody>
      </p:sp>
    </p:spTree>
    <p:extLst>
      <p:ext uri="{BB962C8B-B14F-4D97-AF65-F5344CB8AC3E}">
        <p14:creationId xmlns:p14="http://schemas.microsoft.com/office/powerpoint/2010/main" val="276633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F5A3B-7450-4B3C-B0A2-5CDC3E8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8D194E-E97A-4444-AF5D-D1C63B46B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Противоречие 1</a:t>
            </a:r>
            <a:r>
              <a:rPr lang="ru-RU" dirty="0"/>
              <a:t>: ежегодно проходит голосование за благоустройство, но в нём, как правило, принимают участие люди пенсионного и предпенсионного возраста, а также городские активисты;</a:t>
            </a:r>
          </a:p>
          <a:p>
            <a:pPr marL="0" indent="0" algn="just">
              <a:buNone/>
            </a:pPr>
            <a:r>
              <a:rPr lang="ru-RU" b="1" dirty="0"/>
              <a:t>Противоречие 2</a:t>
            </a:r>
            <a:r>
              <a:rPr lang="ru-RU" dirty="0"/>
              <a:t>: в школе много проектной деятельности, но она почти вся направлена на решение теоретических задач, в то время как творческий потенциал детей безграничен и их идеи могут стать основой для реальных изменений;</a:t>
            </a:r>
          </a:p>
          <a:p>
            <a:pPr marL="0" indent="0" algn="just">
              <a:buNone/>
            </a:pPr>
            <a:r>
              <a:rPr lang="ru-RU" b="1" dirty="0"/>
              <a:t>Противоречие 3</a:t>
            </a:r>
            <a:r>
              <a:rPr lang="ru-RU" dirty="0"/>
              <a:t>: подростки проявляют небольшой интерес к летним оздоровительным компаниям в школе</a:t>
            </a:r>
          </a:p>
        </p:txBody>
      </p:sp>
    </p:spTree>
    <p:extLst>
      <p:ext uri="{BB962C8B-B14F-4D97-AF65-F5344CB8AC3E}">
        <p14:creationId xmlns:p14="http://schemas.microsoft.com/office/powerpoint/2010/main" val="14689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C749B-A2DB-485B-84FD-D096D5A5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миссия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20DAAA-4414-4152-8C77-523C3A3D2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Цель</a:t>
            </a:r>
            <a:r>
              <a:rPr lang="ru-RU" dirty="0"/>
              <a:t>: вовлечение обучающихся школ и их родителей в процесс преобразования городской среды</a:t>
            </a:r>
          </a:p>
          <a:p>
            <a:pPr marL="0" indent="0">
              <a:buNone/>
            </a:pPr>
            <a:r>
              <a:rPr lang="ru-RU" b="1" dirty="0"/>
              <a:t>Миссия практики</a:t>
            </a:r>
            <a:r>
              <a:rPr lang="ru-RU" dirty="0"/>
              <a:t>:  развитие интереса обучающихся к родному городу, повышение их активности в городских преобразованиях, а также применение творческого потенциала учащихся школ к развитию городской среды. Сверхзадача – повысить процент учащихся, которые остаются в родном городе.</a:t>
            </a:r>
          </a:p>
        </p:txBody>
      </p:sp>
    </p:spTree>
    <p:extLst>
      <p:ext uri="{BB962C8B-B14F-4D97-AF65-F5344CB8AC3E}">
        <p14:creationId xmlns:p14="http://schemas.microsoft.com/office/powerpoint/2010/main" val="10610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958C9-8FF6-404A-AEB3-69B32056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8E463-EE7D-474F-BFF2-124212D1C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Разработка концепции смены на основании потребностей муниципалитета в вопросах преобразования городской среды;</a:t>
            </a:r>
          </a:p>
          <a:p>
            <a:pPr marL="514350" indent="-514350">
              <a:buAutoNum type="arabicPeriod"/>
            </a:pPr>
            <a:r>
              <a:rPr lang="ru-RU" dirty="0"/>
              <a:t>Развитие системы межведомственного взаимодействия через совместную работу над проектной сменой;</a:t>
            </a:r>
          </a:p>
          <a:p>
            <a:pPr marL="514350" indent="-514350">
              <a:buAutoNum type="arabicPeriod"/>
            </a:pPr>
            <a:r>
              <a:rPr lang="ru-RU" dirty="0"/>
              <a:t>Проведение проектного лагеря для обучающихся школ города.</a:t>
            </a:r>
          </a:p>
        </p:txBody>
      </p:sp>
    </p:spTree>
    <p:extLst>
      <p:ext uri="{BB962C8B-B14F-4D97-AF65-F5344CB8AC3E}">
        <p14:creationId xmlns:p14="http://schemas.microsoft.com/office/powerpoint/2010/main" val="46404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62AD9-D0C6-4637-A5DB-6DCE2BE3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Смена 2020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214F5-015F-4746-8A26-35FB6A9BD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605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14 участников из 4 школ города</a:t>
            </a:r>
          </a:p>
          <a:p>
            <a:pPr marL="0" indent="0">
              <a:buNone/>
            </a:pPr>
            <a:r>
              <a:rPr lang="ru-RU" dirty="0"/>
              <a:t>5 привлеченных волонтеров</a:t>
            </a:r>
          </a:p>
          <a:p>
            <a:pPr marL="0" indent="0">
              <a:buNone/>
            </a:pPr>
            <a:r>
              <a:rPr lang="ru-RU" dirty="0"/>
              <a:t>3 разработанных проекта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2ABDD2-7BD9-474E-8DFC-319D1B621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590" y="365125"/>
            <a:ext cx="4247626" cy="237252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60BC284-2057-471A-A8A6-7891D1EDF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 b="9196"/>
          <a:stretch/>
        </p:blipFill>
        <p:spPr bwMode="auto">
          <a:xfrm>
            <a:off x="7474590" y="3338190"/>
            <a:ext cx="4320331" cy="14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498E816-B1E0-4397-B1B4-6B0FD20F9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1" b="18120"/>
          <a:stretch/>
        </p:blipFill>
        <p:spPr bwMode="auto">
          <a:xfrm>
            <a:off x="7474589" y="4788228"/>
            <a:ext cx="4320332" cy="129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9806A9-FA88-4419-9034-3DAF4E495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676" y="3680670"/>
            <a:ext cx="4247627" cy="2364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25256-A0FB-4833-8DF2-6C67954BC010}"/>
              </a:ext>
            </a:extLst>
          </p:cNvPr>
          <p:cNvSpPr txBox="1"/>
          <p:nvPr/>
        </p:nvSpPr>
        <p:spPr>
          <a:xfrm>
            <a:off x="7726261" y="2830229"/>
            <a:ext cx="392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Кинотеатр под открытым небом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35EB18-8F77-4C34-8F05-17154BC22A05}"/>
              </a:ext>
            </a:extLst>
          </p:cNvPr>
          <p:cNvSpPr txBox="1"/>
          <p:nvPr/>
        </p:nvSpPr>
        <p:spPr>
          <a:xfrm>
            <a:off x="8728922" y="6112435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Модульный парк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D0F35-11D3-43BC-8F13-5B7E75BCFB7F}"/>
              </a:ext>
            </a:extLst>
          </p:cNvPr>
          <p:cNvSpPr txBox="1"/>
          <p:nvPr/>
        </p:nvSpPr>
        <p:spPr>
          <a:xfrm>
            <a:off x="1252143" y="6109296"/>
            <a:ext cx="472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Центральная аллея в городском парке</a:t>
            </a:r>
          </a:p>
        </p:txBody>
      </p:sp>
    </p:spTree>
    <p:extLst>
      <p:ext uri="{BB962C8B-B14F-4D97-AF65-F5344CB8AC3E}">
        <p14:creationId xmlns:p14="http://schemas.microsoft.com/office/powerpoint/2010/main" val="137814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935AB-F71A-4E79-9E12-3437A96D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Результаты смены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E9A505-5B7C-4E91-A622-3261D171B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6040772" cy="41605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2 проекта включены в грантовую заявку по благоустройству города</a:t>
            </a:r>
          </a:p>
          <a:p>
            <a:r>
              <a:rPr lang="ru-RU" dirty="0"/>
              <a:t>Проект модульного парка будет реализован на территории школы</a:t>
            </a:r>
          </a:p>
          <a:p>
            <a:r>
              <a:rPr lang="ru-RU" dirty="0"/>
              <a:t>На основании проекта «Кинотеатр под открытым небом» разработан бизнес-план обучающей школы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A0E960-A355-4241-9C48-EFCC29D1AB9F}"/>
              </a:ext>
            </a:extLst>
          </p:cNvPr>
          <p:cNvSpPr/>
          <p:nvPr/>
        </p:nvSpPr>
        <p:spPr>
          <a:xfrm>
            <a:off x="1076586" y="60503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2"/>
              </a:rPr>
              <a:t>Репортаж в местных СМИ о защите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6EC7EC-A274-458C-AD24-5395ACC24C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3" b="5324"/>
          <a:stretch/>
        </p:blipFill>
        <p:spPr>
          <a:xfrm>
            <a:off x="7822160" y="275821"/>
            <a:ext cx="3402310" cy="20631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7298B9-498E-4243-BDD0-2426D4F29D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8"/>
          <a:stretch/>
        </p:blipFill>
        <p:spPr>
          <a:xfrm>
            <a:off x="7822160" y="2425744"/>
            <a:ext cx="3402310" cy="20710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807F0C-DA84-4F37-B3EB-9B54076207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7"/>
          <a:stretch/>
        </p:blipFill>
        <p:spPr>
          <a:xfrm>
            <a:off x="7822160" y="4670310"/>
            <a:ext cx="3402310" cy="19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9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F5B1F-450C-40B8-8086-CC240DDC2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Смена 2021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44DB2A-87E7-4708-8535-CF358481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597"/>
            <a:ext cx="10515600" cy="41605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12 участников</a:t>
            </a:r>
          </a:p>
          <a:p>
            <a:pPr marL="0" indent="0">
              <a:buNone/>
            </a:pPr>
            <a:r>
              <a:rPr lang="ru-RU" dirty="0"/>
              <a:t>4 проекта стрит-арт объектов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E3B172-DD92-4811-9A0B-57ED08436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885" y="215395"/>
            <a:ext cx="4092170" cy="30661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6A717E-9734-47D0-BAD1-A867B5B45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76" y="3636627"/>
            <a:ext cx="3627390" cy="2636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8B335E-BECE-4FEF-990C-D8C3CB826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205" y="3052335"/>
            <a:ext cx="1204257" cy="2127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3565BD-9F1E-49FE-8BBC-EE879D4CE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366" y="4735714"/>
            <a:ext cx="1172099" cy="19625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F35DC8-5335-48E5-AB26-7A1450077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685" y="3052335"/>
            <a:ext cx="1241271" cy="22009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D2F57A-E94D-48A9-B2A9-3876D5FFE7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6884" y="3706676"/>
            <a:ext cx="4163337" cy="24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3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D30B9-AC21-41F1-AF55-616F5839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Результаты смены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DC933D-D9BB-4D9F-AA37-A46A07EEA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73"/>
            <a:ext cx="10515600" cy="41605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Готовится реализация одной работ на здании в г. Снежинске</a:t>
            </a:r>
          </a:p>
          <a:p>
            <a:pPr marL="0" indent="0">
              <a:buNone/>
            </a:pPr>
            <a:r>
              <a:rPr lang="ru-RU" dirty="0"/>
              <a:t>Работа будет выбрана с помощью онлайн-голосования</a:t>
            </a:r>
          </a:p>
          <a:p>
            <a:pPr marL="0" indent="0">
              <a:buNone/>
            </a:pPr>
            <a:r>
              <a:rPr lang="ru-RU" dirty="0">
                <a:hlinkClick r:id="rId2"/>
              </a:rPr>
              <a:t>Ссылка на новость о проектном лагере в местных СМИ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3"/>
              </a:rPr>
              <a:t>Обзор проектной смены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C03E9F-E683-4D9A-BAE5-8F621BEAC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18" y="4201519"/>
            <a:ext cx="5131264" cy="230906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46797CD-7D16-42F7-8D29-EA78F3804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3" b="16575"/>
          <a:stretch/>
        </p:blipFill>
        <p:spPr bwMode="auto">
          <a:xfrm>
            <a:off x="838200" y="4201519"/>
            <a:ext cx="4725799" cy="229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5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07F60A-D33C-4D46-8B66-00A5AFBAE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Выездная проектная смена с 17 по 26 августа для 100 детей: 80 – из Снежинска, по 10 – из Озёрска и Трёхгорного</a:t>
            </a:r>
          </a:p>
          <a:p>
            <a:r>
              <a:rPr lang="ru-RU" dirty="0"/>
              <a:t>Смена организована с участием градообразующего предприятия, корпоративной академии Росатома и Администрации </a:t>
            </a:r>
            <a:r>
              <a:rPr lang="ru-RU" dirty="0" err="1"/>
              <a:t>Снежинского</a:t>
            </a:r>
            <a:r>
              <a:rPr lang="ru-RU" dirty="0"/>
              <a:t> городского округа</a:t>
            </a:r>
          </a:p>
          <a:p>
            <a:r>
              <a:rPr lang="ru-RU" dirty="0"/>
              <a:t>Работа на смене – по 6 проектным трекам с привлечением экспертов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A61B1A-58C2-44C3-9F9C-15C65B7D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Перспектива развития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232216562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3A3621"/>
      </a:dk2>
      <a:lt2>
        <a:srgbClr val="E2E5E8"/>
      </a:lt2>
      <a:accent1>
        <a:srgbClr val="E77B29"/>
      </a:accent1>
      <a:accent2>
        <a:srgbClr val="B9A014"/>
      </a:accent2>
      <a:accent3>
        <a:srgbClr val="87AD1F"/>
      </a:accent3>
      <a:accent4>
        <a:srgbClr val="49BA14"/>
      </a:accent4>
      <a:accent5>
        <a:srgbClr val="21BC31"/>
      </a:accent5>
      <a:accent6>
        <a:srgbClr val="14BA6A"/>
      </a:accent6>
      <a:hlink>
        <a:srgbClr val="3F88B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649adcbc-7692-4f23-bf7f-332d374db64b" xsi:nil="true"/>
    <Templates xmlns="649adcbc-7692-4f23-bf7f-332d374db64b" xsi:nil="true"/>
    <TeamsChannelId xmlns="649adcbc-7692-4f23-bf7f-332d374db64b" xsi:nil="true"/>
    <NotebookType xmlns="649adcbc-7692-4f23-bf7f-332d374db64b" xsi:nil="true"/>
    <Teachers xmlns="649adcbc-7692-4f23-bf7f-332d374db64b">
      <UserInfo>
        <DisplayName/>
        <AccountId xsi:nil="true"/>
        <AccountType/>
      </UserInfo>
    </Teachers>
    <AppVersion xmlns="649adcbc-7692-4f23-bf7f-332d374db64b" xsi:nil="true"/>
    <Invited_Teachers xmlns="649adcbc-7692-4f23-bf7f-332d374db64b" xsi:nil="true"/>
    <IsNotebookLocked xmlns="649adcbc-7692-4f23-bf7f-332d374db64b" xsi:nil="true"/>
    <Owner xmlns="649adcbc-7692-4f23-bf7f-332d374db64b">
      <UserInfo>
        <DisplayName/>
        <AccountId xsi:nil="true"/>
        <AccountType/>
      </UserInfo>
    </Owner>
    <Students xmlns="649adcbc-7692-4f23-bf7f-332d374db64b">
      <UserInfo>
        <DisplayName/>
        <AccountId xsi:nil="true"/>
        <AccountType/>
      </UserInfo>
    </Students>
    <LMS_Mappings xmlns="649adcbc-7692-4f23-bf7f-332d374db64b" xsi:nil="true"/>
    <CultureName xmlns="649adcbc-7692-4f23-bf7f-332d374db64b" xsi:nil="true"/>
    <Student_Groups xmlns="649adcbc-7692-4f23-bf7f-332d374db64b">
      <UserInfo>
        <DisplayName/>
        <AccountId xsi:nil="true"/>
        <AccountType/>
      </UserInfo>
    </Student_Groups>
    <DefaultSectionNames xmlns="649adcbc-7692-4f23-bf7f-332d374db64b" xsi:nil="true"/>
    <Is_Collaboration_Space_Locked xmlns="649adcbc-7692-4f23-bf7f-332d374db64b" xsi:nil="true"/>
    <Teams_Channel_Section_Location xmlns="649adcbc-7692-4f23-bf7f-332d374db64b" xsi:nil="true"/>
    <Invited_Students xmlns="649adcbc-7692-4f23-bf7f-332d374db64b" xsi:nil="true"/>
    <Distribution_Groups xmlns="649adcbc-7692-4f23-bf7f-332d374db64b" xsi:nil="true"/>
    <Math_Settings xmlns="649adcbc-7692-4f23-bf7f-332d374db64b" xsi:nil="true"/>
    <Self_Registration_Enabled xmlns="649adcbc-7692-4f23-bf7f-332d374db64b" xsi:nil="true"/>
    <Has_Teacher_Only_SectionGroup xmlns="649adcbc-7692-4f23-bf7f-332d374db64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344497D8522B74D82E0ADDB59A2AD01" ma:contentTypeVersion="35" ma:contentTypeDescription="Создание документа." ma:contentTypeScope="" ma:versionID="766f005b915d2f704d1f578743261544">
  <xsd:schema xmlns:xsd="http://www.w3.org/2001/XMLSchema" xmlns:xs="http://www.w3.org/2001/XMLSchema" xmlns:p="http://schemas.microsoft.com/office/2006/metadata/properties" xmlns:ns3="649adcbc-7692-4f23-bf7f-332d374db64b" xmlns:ns4="61d81219-6c87-448b-97e7-6d386e517724" targetNamespace="http://schemas.microsoft.com/office/2006/metadata/properties" ma:root="true" ma:fieldsID="d48088ef6dec43b72e5eb11349cfda40" ns3:_="" ns4:_="">
    <xsd:import namespace="649adcbc-7692-4f23-bf7f-332d374db64b"/>
    <xsd:import namespace="61d81219-6c87-448b-97e7-6d386e5177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adcbc-7692-4f23-bf7f-332d374db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81219-6c87-448b-97e7-6d386e51772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C3D31F-A3E5-418A-916D-DB95C4FC3476}">
  <ds:schemaRefs>
    <ds:schemaRef ds:uri="http://schemas.microsoft.com/office/2006/metadata/properties"/>
    <ds:schemaRef ds:uri="http://schemas.microsoft.com/office/infopath/2007/PartnerControls"/>
    <ds:schemaRef ds:uri="649adcbc-7692-4f23-bf7f-332d374db64b"/>
  </ds:schemaRefs>
</ds:datastoreItem>
</file>

<file path=customXml/itemProps2.xml><?xml version="1.0" encoding="utf-8"?>
<ds:datastoreItem xmlns:ds="http://schemas.openxmlformats.org/officeDocument/2006/customXml" ds:itemID="{61F383DD-F16D-4009-9552-D804408959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1B15A2-90B9-4C64-A52D-D01A587E6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9adcbc-7692-4f23-bf7f-332d374db64b"/>
    <ds:schemaRef ds:uri="61d81219-6c87-448b-97e7-6d386e5177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427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BrushVTI</vt:lpstr>
      <vt:lpstr>Организация летней проектной смены по направлению «Урбанистика» как способ вовлечения населения в развитие городской среды</vt:lpstr>
      <vt:lpstr>Актуальность</vt:lpstr>
      <vt:lpstr>Цель и миссия практики</vt:lpstr>
      <vt:lpstr>Задачи</vt:lpstr>
      <vt:lpstr>Смена 2020</vt:lpstr>
      <vt:lpstr>Результаты смены</vt:lpstr>
      <vt:lpstr>Смена 2021</vt:lpstr>
      <vt:lpstr>Результаты смены</vt:lpstr>
      <vt:lpstr>Перспектива развития практики</vt:lpstr>
      <vt:lpstr>Участники практики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летней проектной смены по направлению «Урбанистика» как способ вовлечения населения в развитие городской среды</dc:title>
  <dc:creator>Михаил Урвачев</dc:creator>
  <cp:lastModifiedBy>Михаил Урвачев</cp:lastModifiedBy>
  <cp:revision>6</cp:revision>
  <dcterms:created xsi:type="dcterms:W3CDTF">2021-07-15T07:03:55Z</dcterms:created>
  <dcterms:modified xsi:type="dcterms:W3CDTF">2021-07-15T07:59:38Z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0x0101004344497D8522B74D82E0ADDB59A2AD01</vt:lpwstr>
  </property>
</Properties>
</file>